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f86393a4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f86393a4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a:t>
            </a:r>
            <a:r>
              <a:rPr lang="en"/>
              <a:t> artefacts like the stetho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f86393a4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f86393a4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f86393a4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f86393a4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f86393a4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f86393a4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f86393a4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f86393a4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f86393a4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f86393a4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f86393a4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f86393a4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f86393a4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f86393a4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f86393a4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f86393a4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f86393a4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f86393a4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f86393a4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f86393a4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f86393a4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f86393a4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f8eb666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f8eb666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f8eb666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f8eb666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Undesirable artefacts like the stetho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f8eb6660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f8eb6660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f86393a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f86393a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f86393a4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f86393a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f86393a4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f86393a4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f86393a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f86393a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f86393a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f86393a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f86393a4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f86393a4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6.jpg"/><Relationship Id="rId4" Type="http://schemas.openxmlformats.org/officeDocument/2006/relationships/image" Target="../media/image12.jpg"/><Relationship Id="rId5"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64.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2.jpg"/><Relationship Id="rId4" Type="http://schemas.openxmlformats.org/officeDocument/2006/relationships/image" Target="../media/image51.jpg"/><Relationship Id="rId5" Type="http://schemas.openxmlformats.org/officeDocument/2006/relationships/image" Target="../media/image32.jpg"/><Relationship Id="rId6" Type="http://schemas.openxmlformats.org/officeDocument/2006/relationships/image" Target="../media/image5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1.jpg"/><Relationship Id="rId4" Type="http://schemas.openxmlformats.org/officeDocument/2006/relationships/image" Target="../media/image45.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56.png"/><Relationship Id="rId5"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46.png"/><Relationship Id="rId5"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1.jpg"/><Relationship Id="rId5"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8.jpg"/><Relationship Id="rId5"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9.jpg"/><Relationship Id="rId5"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216500" y="2056000"/>
            <a:ext cx="8641800" cy="1342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FINE-TUNING STABLE DIFFUSION </a:t>
            </a:r>
            <a:r>
              <a:rPr lang="en">
                <a:solidFill>
                  <a:schemeClr val="lt1"/>
                </a:solidFill>
              </a:rPr>
              <a:t>FOR STYLE TRANSFER</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VAE</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(style transfer)</a:t>
            </a:r>
            <a:endParaRPr b="1" sz="2500">
              <a:solidFill>
                <a:schemeClr val="dk2"/>
              </a:solidFill>
              <a:latin typeface="Source Sans Pro"/>
              <a:ea typeface="Source Sans Pro"/>
              <a:cs typeface="Source Sans Pro"/>
              <a:sym typeface="Source Sans Pro"/>
            </a:endParaRPr>
          </a:p>
        </p:txBody>
      </p:sp>
      <p:pic>
        <p:nvPicPr>
          <p:cNvPr id="153" name="Google Shape;153;p22"/>
          <p:cNvPicPr preferRelativeResize="0"/>
          <p:nvPr/>
        </p:nvPicPr>
        <p:blipFill>
          <a:blip r:embed="rId3">
            <a:alphaModFix/>
          </a:blip>
          <a:stretch>
            <a:fillRect/>
          </a:stretch>
        </p:blipFill>
        <p:spPr>
          <a:xfrm>
            <a:off x="760225" y="1624650"/>
            <a:ext cx="2552050" cy="2480825"/>
          </a:xfrm>
          <a:prstGeom prst="rect">
            <a:avLst/>
          </a:prstGeom>
          <a:noFill/>
          <a:ln>
            <a:noFill/>
          </a:ln>
        </p:spPr>
      </p:pic>
      <p:pic>
        <p:nvPicPr>
          <p:cNvPr id="154" name="Google Shape;154;p22"/>
          <p:cNvPicPr preferRelativeResize="0"/>
          <p:nvPr/>
        </p:nvPicPr>
        <p:blipFill>
          <a:blip r:embed="rId4">
            <a:alphaModFix/>
          </a:blip>
          <a:stretch>
            <a:fillRect/>
          </a:stretch>
        </p:blipFill>
        <p:spPr>
          <a:xfrm>
            <a:off x="3456216" y="1610463"/>
            <a:ext cx="2581234" cy="2509200"/>
          </a:xfrm>
          <a:prstGeom prst="rect">
            <a:avLst/>
          </a:prstGeom>
          <a:noFill/>
          <a:ln>
            <a:noFill/>
          </a:ln>
        </p:spPr>
      </p:pic>
      <p:pic>
        <p:nvPicPr>
          <p:cNvPr id="155" name="Google Shape;155;p22"/>
          <p:cNvPicPr preferRelativeResize="0"/>
          <p:nvPr/>
        </p:nvPicPr>
        <p:blipFill>
          <a:blip r:embed="rId5">
            <a:alphaModFix/>
          </a:blip>
          <a:stretch>
            <a:fillRect/>
          </a:stretch>
        </p:blipFill>
        <p:spPr>
          <a:xfrm>
            <a:off x="6309625" y="1590613"/>
            <a:ext cx="2622075" cy="2548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TEXT</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(image generation)</a:t>
            </a:r>
            <a:endParaRPr b="1" sz="2500">
              <a:solidFill>
                <a:schemeClr val="dk2"/>
              </a:solidFill>
              <a:latin typeface="Source Sans Pro"/>
              <a:ea typeface="Source Sans Pro"/>
              <a:cs typeface="Source Sans Pro"/>
              <a:sym typeface="Source Sans Pro"/>
            </a:endParaRPr>
          </a:p>
        </p:txBody>
      </p:sp>
      <p:pic>
        <p:nvPicPr>
          <p:cNvPr id="161" name="Google Shape;161;p23"/>
          <p:cNvPicPr preferRelativeResize="0"/>
          <p:nvPr/>
        </p:nvPicPr>
        <p:blipFill>
          <a:blip r:embed="rId3">
            <a:alphaModFix/>
          </a:blip>
          <a:stretch>
            <a:fillRect/>
          </a:stretch>
        </p:blipFill>
        <p:spPr>
          <a:xfrm>
            <a:off x="3464675" y="1522125"/>
            <a:ext cx="2692549" cy="2617408"/>
          </a:xfrm>
          <a:prstGeom prst="rect">
            <a:avLst/>
          </a:prstGeom>
          <a:noFill/>
          <a:ln>
            <a:noFill/>
          </a:ln>
        </p:spPr>
      </p:pic>
      <p:pic>
        <p:nvPicPr>
          <p:cNvPr id="162" name="Google Shape;162;p23"/>
          <p:cNvPicPr preferRelativeResize="0"/>
          <p:nvPr/>
        </p:nvPicPr>
        <p:blipFill>
          <a:blip r:embed="rId4">
            <a:alphaModFix/>
          </a:blip>
          <a:stretch>
            <a:fillRect/>
          </a:stretch>
        </p:blipFill>
        <p:spPr>
          <a:xfrm>
            <a:off x="6309624" y="1395225"/>
            <a:ext cx="2681976" cy="2607130"/>
          </a:xfrm>
          <a:prstGeom prst="rect">
            <a:avLst/>
          </a:prstGeom>
          <a:noFill/>
          <a:ln>
            <a:noFill/>
          </a:ln>
        </p:spPr>
      </p:pic>
      <p:pic>
        <p:nvPicPr>
          <p:cNvPr id="163" name="Google Shape;163;p23"/>
          <p:cNvPicPr preferRelativeResize="0"/>
          <p:nvPr/>
        </p:nvPicPr>
        <p:blipFill>
          <a:blip r:embed="rId5">
            <a:alphaModFix/>
          </a:blip>
          <a:stretch>
            <a:fillRect/>
          </a:stretch>
        </p:blipFill>
        <p:spPr>
          <a:xfrm>
            <a:off x="456725" y="1522125"/>
            <a:ext cx="2805825" cy="272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TEXT</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(style transfer)</a:t>
            </a:r>
            <a:endParaRPr b="1" sz="2500">
              <a:solidFill>
                <a:schemeClr val="dk2"/>
              </a:solidFill>
              <a:latin typeface="Source Sans Pro"/>
              <a:ea typeface="Source Sans Pro"/>
              <a:cs typeface="Source Sans Pro"/>
              <a:sym typeface="Source Sans Pro"/>
            </a:endParaRPr>
          </a:p>
        </p:txBody>
      </p:sp>
      <p:pic>
        <p:nvPicPr>
          <p:cNvPr id="169" name="Google Shape;169;p24"/>
          <p:cNvPicPr preferRelativeResize="0"/>
          <p:nvPr/>
        </p:nvPicPr>
        <p:blipFill>
          <a:blip r:embed="rId3">
            <a:alphaModFix/>
          </a:blip>
          <a:stretch>
            <a:fillRect/>
          </a:stretch>
        </p:blipFill>
        <p:spPr>
          <a:xfrm>
            <a:off x="6033275" y="1732125"/>
            <a:ext cx="2642900" cy="2569148"/>
          </a:xfrm>
          <a:prstGeom prst="rect">
            <a:avLst/>
          </a:prstGeom>
          <a:noFill/>
          <a:ln>
            <a:noFill/>
          </a:ln>
        </p:spPr>
      </p:pic>
      <p:pic>
        <p:nvPicPr>
          <p:cNvPr id="170" name="Google Shape;170;p24"/>
          <p:cNvPicPr preferRelativeResize="0"/>
          <p:nvPr/>
        </p:nvPicPr>
        <p:blipFill>
          <a:blip r:embed="rId4">
            <a:alphaModFix/>
          </a:blip>
          <a:stretch>
            <a:fillRect/>
          </a:stretch>
        </p:blipFill>
        <p:spPr>
          <a:xfrm>
            <a:off x="3119462" y="1798750"/>
            <a:ext cx="2505825" cy="2435900"/>
          </a:xfrm>
          <a:prstGeom prst="rect">
            <a:avLst/>
          </a:prstGeom>
          <a:noFill/>
          <a:ln>
            <a:noFill/>
          </a:ln>
        </p:spPr>
      </p:pic>
      <p:pic>
        <p:nvPicPr>
          <p:cNvPr id="171" name="Google Shape;171;p24"/>
          <p:cNvPicPr preferRelativeResize="0"/>
          <p:nvPr/>
        </p:nvPicPr>
        <p:blipFill>
          <a:blip r:embed="rId5">
            <a:alphaModFix/>
          </a:blip>
          <a:stretch>
            <a:fillRect/>
          </a:stretch>
        </p:blipFill>
        <p:spPr>
          <a:xfrm>
            <a:off x="164750" y="1732125"/>
            <a:ext cx="2642900" cy="25691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UNET</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(image generation)</a:t>
            </a:r>
            <a:endParaRPr b="1" sz="2500">
              <a:solidFill>
                <a:schemeClr val="dk2"/>
              </a:solidFill>
              <a:latin typeface="Source Sans Pro"/>
              <a:ea typeface="Source Sans Pro"/>
              <a:cs typeface="Source Sans Pro"/>
              <a:sym typeface="Source Sans Pro"/>
            </a:endParaRPr>
          </a:p>
        </p:txBody>
      </p:sp>
      <p:pic>
        <p:nvPicPr>
          <p:cNvPr id="177" name="Google Shape;177;p25"/>
          <p:cNvPicPr preferRelativeResize="0"/>
          <p:nvPr/>
        </p:nvPicPr>
        <p:blipFill>
          <a:blip r:embed="rId3">
            <a:alphaModFix/>
          </a:blip>
          <a:stretch>
            <a:fillRect/>
          </a:stretch>
        </p:blipFill>
        <p:spPr>
          <a:xfrm>
            <a:off x="264189" y="1694125"/>
            <a:ext cx="2613459" cy="2540525"/>
          </a:xfrm>
          <a:prstGeom prst="rect">
            <a:avLst/>
          </a:prstGeom>
          <a:noFill/>
          <a:ln>
            <a:noFill/>
          </a:ln>
        </p:spPr>
      </p:pic>
      <p:pic>
        <p:nvPicPr>
          <p:cNvPr id="178" name="Google Shape;178;p25"/>
          <p:cNvPicPr preferRelativeResize="0"/>
          <p:nvPr/>
        </p:nvPicPr>
        <p:blipFill>
          <a:blip r:embed="rId4">
            <a:alphaModFix/>
          </a:blip>
          <a:stretch>
            <a:fillRect/>
          </a:stretch>
        </p:blipFill>
        <p:spPr>
          <a:xfrm>
            <a:off x="2961950" y="1665813"/>
            <a:ext cx="2671700" cy="2597148"/>
          </a:xfrm>
          <a:prstGeom prst="rect">
            <a:avLst/>
          </a:prstGeom>
          <a:noFill/>
          <a:ln>
            <a:noFill/>
          </a:ln>
        </p:spPr>
      </p:pic>
      <p:pic>
        <p:nvPicPr>
          <p:cNvPr id="179" name="Google Shape;179;p25"/>
          <p:cNvPicPr preferRelativeResize="0"/>
          <p:nvPr/>
        </p:nvPicPr>
        <p:blipFill>
          <a:blip r:embed="rId5">
            <a:alphaModFix/>
          </a:blip>
          <a:stretch>
            <a:fillRect/>
          </a:stretch>
        </p:blipFill>
        <p:spPr>
          <a:xfrm>
            <a:off x="6128275" y="1694126"/>
            <a:ext cx="2613450" cy="25405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UNET</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(style transfer)</a:t>
            </a:r>
            <a:endParaRPr b="1" sz="2500">
              <a:solidFill>
                <a:schemeClr val="dk2"/>
              </a:solidFill>
              <a:latin typeface="Source Sans Pro"/>
              <a:ea typeface="Source Sans Pro"/>
              <a:cs typeface="Source Sans Pro"/>
              <a:sym typeface="Source Sans Pro"/>
            </a:endParaRPr>
          </a:p>
        </p:txBody>
      </p:sp>
      <p:pic>
        <p:nvPicPr>
          <p:cNvPr id="185" name="Google Shape;185;p26"/>
          <p:cNvPicPr preferRelativeResize="0"/>
          <p:nvPr/>
        </p:nvPicPr>
        <p:blipFill>
          <a:blip r:embed="rId3">
            <a:alphaModFix/>
          </a:blip>
          <a:stretch>
            <a:fillRect/>
          </a:stretch>
        </p:blipFill>
        <p:spPr>
          <a:xfrm>
            <a:off x="164750" y="1607575"/>
            <a:ext cx="2814663" cy="2736114"/>
          </a:xfrm>
          <a:prstGeom prst="rect">
            <a:avLst/>
          </a:prstGeom>
          <a:noFill/>
          <a:ln>
            <a:noFill/>
          </a:ln>
        </p:spPr>
      </p:pic>
      <p:pic>
        <p:nvPicPr>
          <p:cNvPr id="186" name="Google Shape;186;p26"/>
          <p:cNvPicPr preferRelativeResize="0"/>
          <p:nvPr/>
        </p:nvPicPr>
        <p:blipFill>
          <a:blip r:embed="rId4">
            <a:alphaModFix/>
          </a:blip>
          <a:stretch>
            <a:fillRect/>
          </a:stretch>
        </p:blipFill>
        <p:spPr>
          <a:xfrm>
            <a:off x="3131813" y="1607575"/>
            <a:ext cx="2749062" cy="2672344"/>
          </a:xfrm>
          <a:prstGeom prst="rect">
            <a:avLst/>
          </a:prstGeom>
          <a:noFill/>
          <a:ln>
            <a:noFill/>
          </a:ln>
        </p:spPr>
      </p:pic>
      <p:pic>
        <p:nvPicPr>
          <p:cNvPr id="187" name="Google Shape;187;p26"/>
          <p:cNvPicPr preferRelativeResize="0"/>
          <p:nvPr/>
        </p:nvPicPr>
        <p:blipFill>
          <a:blip r:embed="rId5">
            <a:alphaModFix/>
          </a:blip>
          <a:stretch>
            <a:fillRect/>
          </a:stretch>
        </p:blipFill>
        <p:spPr>
          <a:xfrm>
            <a:off x="6128850" y="1697287"/>
            <a:ext cx="2630100" cy="255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555600"/>
            <a:ext cx="4014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STYLE</a:t>
            </a:r>
            <a:endParaRPr sz="3200"/>
          </a:p>
          <a:p>
            <a:pPr indent="0" lvl="0" marL="0" rtl="0" algn="l">
              <a:spcBef>
                <a:spcPts val="0"/>
              </a:spcBef>
              <a:spcAft>
                <a:spcPts val="0"/>
              </a:spcAft>
              <a:buNone/>
            </a:pPr>
            <a:r>
              <a:rPr lang="en" sz="3200"/>
              <a:t>CYBERPUNK</a:t>
            </a:r>
            <a:endParaRPr sz="3200"/>
          </a:p>
        </p:txBody>
      </p:sp>
      <p:pic>
        <p:nvPicPr>
          <p:cNvPr id="193" name="Google Shape;193;p27"/>
          <p:cNvPicPr preferRelativeResize="0"/>
          <p:nvPr/>
        </p:nvPicPr>
        <p:blipFill>
          <a:blip r:embed="rId3">
            <a:alphaModFix/>
          </a:blip>
          <a:stretch>
            <a:fillRect/>
          </a:stretch>
        </p:blipFill>
        <p:spPr>
          <a:xfrm>
            <a:off x="581725" y="1563275"/>
            <a:ext cx="2389475" cy="2389475"/>
          </a:xfrm>
          <a:prstGeom prst="rect">
            <a:avLst/>
          </a:prstGeom>
          <a:noFill/>
          <a:ln>
            <a:noFill/>
          </a:ln>
        </p:spPr>
      </p:pic>
      <p:pic>
        <p:nvPicPr>
          <p:cNvPr id="194" name="Google Shape;194;p27"/>
          <p:cNvPicPr preferRelativeResize="0"/>
          <p:nvPr/>
        </p:nvPicPr>
        <p:blipFill>
          <a:blip r:embed="rId4">
            <a:alphaModFix/>
          </a:blip>
          <a:stretch>
            <a:fillRect/>
          </a:stretch>
        </p:blipFill>
        <p:spPr>
          <a:xfrm>
            <a:off x="3561325" y="174475"/>
            <a:ext cx="2203126" cy="2203126"/>
          </a:xfrm>
          <a:prstGeom prst="rect">
            <a:avLst/>
          </a:prstGeom>
          <a:noFill/>
          <a:ln>
            <a:noFill/>
          </a:ln>
        </p:spPr>
      </p:pic>
      <p:pic>
        <p:nvPicPr>
          <p:cNvPr id="195" name="Google Shape;195;p27"/>
          <p:cNvPicPr preferRelativeResize="0"/>
          <p:nvPr/>
        </p:nvPicPr>
        <p:blipFill>
          <a:blip r:embed="rId5">
            <a:alphaModFix/>
          </a:blip>
          <a:stretch>
            <a:fillRect/>
          </a:stretch>
        </p:blipFill>
        <p:spPr>
          <a:xfrm>
            <a:off x="3522650" y="2464175"/>
            <a:ext cx="2280500" cy="2280500"/>
          </a:xfrm>
          <a:prstGeom prst="rect">
            <a:avLst/>
          </a:prstGeom>
          <a:noFill/>
          <a:ln>
            <a:noFill/>
          </a:ln>
        </p:spPr>
      </p:pic>
      <p:pic>
        <p:nvPicPr>
          <p:cNvPr id="196" name="Google Shape;196;p27"/>
          <p:cNvPicPr preferRelativeResize="0"/>
          <p:nvPr/>
        </p:nvPicPr>
        <p:blipFill>
          <a:blip r:embed="rId6">
            <a:alphaModFix/>
          </a:blip>
          <a:stretch>
            <a:fillRect/>
          </a:stretch>
        </p:blipFill>
        <p:spPr>
          <a:xfrm>
            <a:off x="6224551" y="1446625"/>
            <a:ext cx="2701599" cy="2701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 FT. ALL</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(image generation)</a:t>
            </a:r>
            <a:endParaRPr b="1" sz="2500">
              <a:solidFill>
                <a:schemeClr val="dk2"/>
              </a:solidFill>
              <a:latin typeface="Source Sans Pro"/>
              <a:ea typeface="Source Sans Pro"/>
              <a:cs typeface="Source Sans Pro"/>
              <a:sym typeface="Source Sans Pro"/>
            </a:endParaRPr>
          </a:p>
        </p:txBody>
      </p:sp>
      <p:pic>
        <p:nvPicPr>
          <p:cNvPr id="202" name="Google Shape;202;p28"/>
          <p:cNvPicPr preferRelativeResize="0"/>
          <p:nvPr/>
        </p:nvPicPr>
        <p:blipFill>
          <a:blip r:embed="rId3">
            <a:alphaModFix/>
          </a:blip>
          <a:stretch>
            <a:fillRect/>
          </a:stretch>
        </p:blipFill>
        <p:spPr>
          <a:xfrm>
            <a:off x="5880875" y="1505863"/>
            <a:ext cx="2958325" cy="2875767"/>
          </a:xfrm>
          <a:prstGeom prst="rect">
            <a:avLst/>
          </a:prstGeom>
          <a:noFill/>
          <a:ln>
            <a:noFill/>
          </a:ln>
        </p:spPr>
      </p:pic>
      <p:pic>
        <p:nvPicPr>
          <p:cNvPr id="203" name="Google Shape;203;p28"/>
          <p:cNvPicPr preferRelativeResize="0"/>
          <p:nvPr/>
        </p:nvPicPr>
        <p:blipFill>
          <a:blip r:embed="rId4">
            <a:alphaModFix/>
          </a:blip>
          <a:stretch>
            <a:fillRect/>
          </a:stretch>
        </p:blipFill>
        <p:spPr>
          <a:xfrm>
            <a:off x="3047462" y="1548493"/>
            <a:ext cx="2765375" cy="2688182"/>
          </a:xfrm>
          <a:prstGeom prst="rect">
            <a:avLst/>
          </a:prstGeom>
          <a:noFill/>
          <a:ln>
            <a:noFill/>
          </a:ln>
        </p:spPr>
      </p:pic>
      <p:pic>
        <p:nvPicPr>
          <p:cNvPr id="204" name="Google Shape;204;p28"/>
          <p:cNvPicPr preferRelativeResize="0"/>
          <p:nvPr/>
        </p:nvPicPr>
        <p:blipFill>
          <a:blip r:embed="rId5">
            <a:alphaModFix/>
          </a:blip>
          <a:stretch>
            <a:fillRect/>
          </a:stretch>
        </p:blipFill>
        <p:spPr>
          <a:xfrm>
            <a:off x="214050" y="1505875"/>
            <a:ext cx="2765375" cy="26882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 FT. ALL</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(style transfer)</a:t>
            </a:r>
            <a:endParaRPr b="1" sz="2500">
              <a:solidFill>
                <a:schemeClr val="dk2"/>
              </a:solidFill>
              <a:latin typeface="Source Sans Pro"/>
              <a:ea typeface="Source Sans Pro"/>
              <a:cs typeface="Source Sans Pro"/>
              <a:sym typeface="Source Sans Pro"/>
            </a:endParaRPr>
          </a:p>
        </p:txBody>
      </p:sp>
      <p:pic>
        <p:nvPicPr>
          <p:cNvPr id="210" name="Google Shape;210;p29"/>
          <p:cNvPicPr preferRelativeResize="0"/>
          <p:nvPr/>
        </p:nvPicPr>
        <p:blipFill>
          <a:blip r:embed="rId3">
            <a:alphaModFix/>
          </a:blip>
          <a:stretch>
            <a:fillRect/>
          </a:stretch>
        </p:blipFill>
        <p:spPr>
          <a:xfrm>
            <a:off x="5989650" y="1467925"/>
            <a:ext cx="2958325" cy="2875767"/>
          </a:xfrm>
          <a:prstGeom prst="rect">
            <a:avLst/>
          </a:prstGeom>
          <a:noFill/>
          <a:ln>
            <a:noFill/>
          </a:ln>
        </p:spPr>
      </p:pic>
      <p:pic>
        <p:nvPicPr>
          <p:cNvPr id="211" name="Google Shape;211;p29"/>
          <p:cNvPicPr preferRelativeResize="0"/>
          <p:nvPr/>
        </p:nvPicPr>
        <p:blipFill>
          <a:blip r:embed="rId4">
            <a:alphaModFix/>
          </a:blip>
          <a:stretch>
            <a:fillRect/>
          </a:stretch>
        </p:blipFill>
        <p:spPr>
          <a:xfrm>
            <a:off x="2988148" y="1467925"/>
            <a:ext cx="2849102" cy="2769575"/>
          </a:xfrm>
          <a:prstGeom prst="rect">
            <a:avLst/>
          </a:prstGeom>
          <a:noFill/>
          <a:ln>
            <a:noFill/>
          </a:ln>
        </p:spPr>
      </p:pic>
      <p:pic>
        <p:nvPicPr>
          <p:cNvPr id="212" name="Google Shape;212;p29"/>
          <p:cNvPicPr preferRelativeResize="0"/>
          <p:nvPr/>
        </p:nvPicPr>
        <p:blipFill>
          <a:blip r:embed="rId5">
            <a:alphaModFix/>
          </a:blip>
          <a:stretch>
            <a:fillRect/>
          </a:stretch>
        </p:blipFill>
        <p:spPr>
          <a:xfrm>
            <a:off x="164750" y="1467913"/>
            <a:ext cx="2849100" cy="276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VAE</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(image generation)</a:t>
            </a:r>
            <a:endParaRPr b="1" sz="2500">
              <a:solidFill>
                <a:schemeClr val="dk2"/>
              </a:solidFill>
              <a:latin typeface="Source Sans Pro"/>
              <a:ea typeface="Source Sans Pro"/>
              <a:cs typeface="Source Sans Pro"/>
              <a:sym typeface="Source Sans Pro"/>
            </a:endParaRPr>
          </a:p>
        </p:txBody>
      </p:sp>
      <p:pic>
        <p:nvPicPr>
          <p:cNvPr id="218" name="Google Shape;218;p30"/>
          <p:cNvPicPr preferRelativeResize="0"/>
          <p:nvPr/>
        </p:nvPicPr>
        <p:blipFill>
          <a:blip r:embed="rId3">
            <a:alphaModFix/>
          </a:blip>
          <a:stretch>
            <a:fillRect/>
          </a:stretch>
        </p:blipFill>
        <p:spPr>
          <a:xfrm>
            <a:off x="164750" y="1559525"/>
            <a:ext cx="2742663" cy="2666123"/>
          </a:xfrm>
          <a:prstGeom prst="rect">
            <a:avLst/>
          </a:prstGeom>
          <a:noFill/>
          <a:ln>
            <a:noFill/>
          </a:ln>
        </p:spPr>
      </p:pic>
      <p:pic>
        <p:nvPicPr>
          <p:cNvPr id="219" name="Google Shape;219;p30"/>
          <p:cNvPicPr preferRelativeResize="0"/>
          <p:nvPr/>
        </p:nvPicPr>
        <p:blipFill>
          <a:blip r:embed="rId4">
            <a:alphaModFix/>
          </a:blip>
          <a:stretch>
            <a:fillRect/>
          </a:stretch>
        </p:blipFill>
        <p:spPr>
          <a:xfrm>
            <a:off x="3144100" y="1595488"/>
            <a:ext cx="2668663" cy="2594188"/>
          </a:xfrm>
          <a:prstGeom prst="rect">
            <a:avLst/>
          </a:prstGeom>
          <a:noFill/>
          <a:ln>
            <a:noFill/>
          </a:ln>
        </p:spPr>
      </p:pic>
      <p:pic>
        <p:nvPicPr>
          <p:cNvPr id="220" name="Google Shape;220;p30"/>
          <p:cNvPicPr preferRelativeResize="0"/>
          <p:nvPr/>
        </p:nvPicPr>
        <p:blipFill>
          <a:blip r:embed="rId5">
            <a:alphaModFix/>
          </a:blip>
          <a:stretch>
            <a:fillRect/>
          </a:stretch>
        </p:blipFill>
        <p:spPr>
          <a:xfrm>
            <a:off x="6049450" y="1668900"/>
            <a:ext cx="2593125" cy="2520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VAE</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(style transfer)</a:t>
            </a:r>
            <a:endParaRPr b="1" sz="2500">
              <a:solidFill>
                <a:schemeClr val="dk2"/>
              </a:solidFill>
              <a:latin typeface="Source Sans Pro"/>
              <a:ea typeface="Source Sans Pro"/>
              <a:cs typeface="Source Sans Pro"/>
              <a:sym typeface="Source Sans Pro"/>
            </a:endParaRPr>
          </a:p>
        </p:txBody>
      </p:sp>
      <p:pic>
        <p:nvPicPr>
          <p:cNvPr id="226" name="Google Shape;226;p31"/>
          <p:cNvPicPr preferRelativeResize="0"/>
          <p:nvPr/>
        </p:nvPicPr>
        <p:blipFill>
          <a:blip r:embed="rId3">
            <a:alphaModFix/>
          </a:blip>
          <a:stretch>
            <a:fillRect/>
          </a:stretch>
        </p:blipFill>
        <p:spPr>
          <a:xfrm>
            <a:off x="164750" y="1512550"/>
            <a:ext cx="2839300" cy="2760063"/>
          </a:xfrm>
          <a:prstGeom prst="rect">
            <a:avLst/>
          </a:prstGeom>
          <a:noFill/>
          <a:ln>
            <a:noFill/>
          </a:ln>
        </p:spPr>
      </p:pic>
      <p:pic>
        <p:nvPicPr>
          <p:cNvPr id="227" name="Google Shape;227;p31"/>
          <p:cNvPicPr preferRelativeResize="0"/>
          <p:nvPr/>
        </p:nvPicPr>
        <p:blipFill>
          <a:blip r:embed="rId4">
            <a:alphaModFix/>
          </a:blip>
          <a:stretch>
            <a:fillRect/>
          </a:stretch>
        </p:blipFill>
        <p:spPr>
          <a:xfrm>
            <a:off x="3047400" y="1560525"/>
            <a:ext cx="2740601" cy="2664119"/>
          </a:xfrm>
          <a:prstGeom prst="rect">
            <a:avLst/>
          </a:prstGeom>
          <a:noFill/>
          <a:ln>
            <a:noFill/>
          </a:ln>
        </p:spPr>
      </p:pic>
      <p:pic>
        <p:nvPicPr>
          <p:cNvPr id="228" name="Google Shape;228;p31"/>
          <p:cNvPicPr preferRelativeResize="0"/>
          <p:nvPr/>
        </p:nvPicPr>
        <p:blipFill>
          <a:blip r:embed="rId5">
            <a:alphaModFix/>
          </a:blip>
          <a:stretch>
            <a:fillRect/>
          </a:stretch>
        </p:blipFill>
        <p:spPr>
          <a:xfrm>
            <a:off x="6114900" y="1635737"/>
            <a:ext cx="2585875" cy="251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PROBLEM </a:t>
            </a:r>
            <a:r>
              <a:rPr lang="en" u="sng"/>
              <a:t>DEFINITION</a:t>
            </a:r>
            <a:endParaRPr u="sng"/>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2"/>
                </a:solidFill>
              </a:rPr>
              <a:t>The task of fine-tuning stable diffusion for style transfer involves optimizing diffusion methods to effectively imbue target images with desired artistic styles. This entails refining diffusion parameters to ensure stable and faithful style transfer results across various input images and artistic styles.</a:t>
            </a:r>
            <a:endParaRPr sz="1500">
              <a:solidFill>
                <a:schemeClr val="dk2"/>
              </a:solidFill>
            </a:endParaRPr>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pic>
        <p:nvPicPr>
          <p:cNvPr id="65" name="Google Shape;65;p14"/>
          <p:cNvPicPr preferRelativeResize="0"/>
          <p:nvPr/>
        </p:nvPicPr>
        <p:blipFill>
          <a:blip r:embed="rId3">
            <a:alphaModFix/>
          </a:blip>
          <a:stretch>
            <a:fillRect/>
          </a:stretch>
        </p:blipFill>
        <p:spPr>
          <a:xfrm>
            <a:off x="6360475" y="2201400"/>
            <a:ext cx="2198775" cy="2150124"/>
          </a:xfrm>
          <a:prstGeom prst="rect">
            <a:avLst/>
          </a:prstGeom>
          <a:noFill/>
          <a:ln cap="flat" cmpd="sng" w="9525">
            <a:solidFill>
              <a:schemeClr val="dk2"/>
            </a:solidFill>
            <a:prstDash val="solid"/>
            <a:round/>
            <a:headEnd len="sm" w="sm" type="none"/>
            <a:tailEnd len="sm" w="sm" type="none"/>
          </a:ln>
        </p:spPr>
      </p:pic>
      <p:pic>
        <p:nvPicPr>
          <p:cNvPr id="66" name="Google Shape;66;p14"/>
          <p:cNvPicPr preferRelativeResize="0"/>
          <p:nvPr/>
        </p:nvPicPr>
        <p:blipFill>
          <a:blip r:embed="rId4">
            <a:alphaModFix/>
          </a:blip>
          <a:stretch>
            <a:fillRect/>
          </a:stretch>
        </p:blipFill>
        <p:spPr>
          <a:xfrm>
            <a:off x="872200" y="2254500"/>
            <a:ext cx="2152650" cy="2171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7" name="Google Shape;67;p14"/>
          <p:cNvCxnSpPr/>
          <p:nvPr/>
        </p:nvCxnSpPr>
        <p:spPr>
          <a:xfrm>
            <a:off x="3239775" y="3198250"/>
            <a:ext cx="2679000" cy="0"/>
          </a:xfrm>
          <a:prstGeom prst="straightConnector1">
            <a:avLst/>
          </a:prstGeom>
          <a:noFill/>
          <a:ln cap="flat" cmpd="sng" w="9525">
            <a:solidFill>
              <a:schemeClr val="dk2"/>
            </a:solidFill>
            <a:prstDash val="solid"/>
            <a:round/>
            <a:headEnd len="med" w="med" type="none"/>
            <a:tailEnd len="med" w="med" type="triangle"/>
          </a:ln>
        </p:spPr>
      </p:cxnSp>
      <p:sp>
        <p:nvSpPr>
          <p:cNvPr id="68" name="Google Shape;68;p14"/>
          <p:cNvSpPr txBox="1"/>
          <p:nvPr/>
        </p:nvSpPr>
        <p:spPr>
          <a:xfrm>
            <a:off x="930175" y="4531825"/>
            <a:ext cx="20391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latin typeface="Source Sans Pro"/>
                <a:ea typeface="Source Sans Pro"/>
                <a:cs typeface="Source Sans Pro"/>
                <a:sym typeface="Source Sans Pro"/>
              </a:rPr>
              <a:t>“An Image of a Doctor”</a:t>
            </a:r>
            <a:endParaRPr sz="1500">
              <a:solidFill>
                <a:schemeClr val="lt2"/>
              </a:solidFill>
              <a:latin typeface="Source Sans Pro"/>
              <a:ea typeface="Source Sans Pro"/>
              <a:cs typeface="Source Sans Pro"/>
              <a:sym typeface="Source Sans Pro"/>
            </a:endParaRPr>
          </a:p>
        </p:txBody>
      </p:sp>
      <p:sp>
        <p:nvSpPr>
          <p:cNvPr id="69" name="Google Shape;69;p14"/>
          <p:cNvSpPr txBox="1"/>
          <p:nvPr/>
        </p:nvSpPr>
        <p:spPr>
          <a:xfrm>
            <a:off x="6593075" y="4420200"/>
            <a:ext cx="1875300" cy="28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ource Sans Pro"/>
                <a:ea typeface="Source Sans Pro"/>
                <a:cs typeface="Source Sans Pro"/>
                <a:sym typeface="Source Sans Pro"/>
              </a:rPr>
              <a:t>Style : Clipart </a:t>
            </a:r>
            <a:endParaRPr sz="1800">
              <a:solidFill>
                <a:schemeClr val="lt2"/>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UNET</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(image generation)</a:t>
            </a:r>
            <a:endParaRPr b="1" sz="2500">
              <a:solidFill>
                <a:schemeClr val="dk2"/>
              </a:solidFill>
              <a:latin typeface="Source Sans Pro"/>
              <a:ea typeface="Source Sans Pro"/>
              <a:cs typeface="Source Sans Pro"/>
              <a:sym typeface="Source Sans Pro"/>
            </a:endParaRPr>
          </a:p>
        </p:txBody>
      </p:sp>
      <p:pic>
        <p:nvPicPr>
          <p:cNvPr id="234" name="Google Shape;234;p32"/>
          <p:cNvPicPr preferRelativeResize="0"/>
          <p:nvPr/>
        </p:nvPicPr>
        <p:blipFill>
          <a:blip r:embed="rId3">
            <a:alphaModFix/>
          </a:blip>
          <a:stretch>
            <a:fillRect/>
          </a:stretch>
        </p:blipFill>
        <p:spPr>
          <a:xfrm>
            <a:off x="5867700" y="1306575"/>
            <a:ext cx="3051199" cy="2966050"/>
          </a:xfrm>
          <a:prstGeom prst="rect">
            <a:avLst/>
          </a:prstGeom>
          <a:noFill/>
          <a:ln>
            <a:noFill/>
          </a:ln>
        </p:spPr>
      </p:pic>
      <p:pic>
        <p:nvPicPr>
          <p:cNvPr id="235" name="Google Shape;235;p32"/>
          <p:cNvPicPr preferRelativeResize="0"/>
          <p:nvPr/>
        </p:nvPicPr>
        <p:blipFill>
          <a:blip r:embed="rId4">
            <a:alphaModFix/>
          </a:blip>
          <a:stretch>
            <a:fillRect/>
          </a:stretch>
        </p:blipFill>
        <p:spPr>
          <a:xfrm>
            <a:off x="3004050" y="1306576"/>
            <a:ext cx="2903008" cy="2822025"/>
          </a:xfrm>
          <a:prstGeom prst="rect">
            <a:avLst/>
          </a:prstGeom>
          <a:noFill/>
          <a:ln>
            <a:noFill/>
          </a:ln>
        </p:spPr>
      </p:pic>
      <p:pic>
        <p:nvPicPr>
          <p:cNvPr id="236" name="Google Shape;236;p32"/>
          <p:cNvPicPr preferRelativeResize="0"/>
          <p:nvPr/>
        </p:nvPicPr>
        <p:blipFill>
          <a:blip r:embed="rId5">
            <a:alphaModFix/>
          </a:blip>
          <a:stretch>
            <a:fillRect/>
          </a:stretch>
        </p:blipFill>
        <p:spPr>
          <a:xfrm>
            <a:off x="164750" y="1306621"/>
            <a:ext cx="2903000" cy="28219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UNET</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(style transfer)</a:t>
            </a:r>
            <a:endParaRPr b="1" sz="2500">
              <a:solidFill>
                <a:schemeClr val="dk2"/>
              </a:solidFill>
              <a:latin typeface="Source Sans Pro"/>
              <a:ea typeface="Source Sans Pro"/>
              <a:cs typeface="Source Sans Pro"/>
              <a:sym typeface="Source Sans Pro"/>
            </a:endParaRPr>
          </a:p>
        </p:txBody>
      </p:sp>
      <p:pic>
        <p:nvPicPr>
          <p:cNvPr id="242" name="Google Shape;242;p33"/>
          <p:cNvPicPr preferRelativeResize="0"/>
          <p:nvPr/>
        </p:nvPicPr>
        <p:blipFill>
          <a:blip r:embed="rId3">
            <a:alphaModFix/>
          </a:blip>
          <a:stretch>
            <a:fillRect/>
          </a:stretch>
        </p:blipFill>
        <p:spPr>
          <a:xfrm>
            <a:off x="5976775" y="1409563"/>
            <a:ext cx="3051199" cy="2966050"/>
          </a:xfrm>
          <a:prstGeom prst="rect">
            <a:avLst/>
          </a:prstGeom>
          <a:noFill/>
          <a:ln>
            <a:noFill/>
          </a:ln>
        </p:spPr>
      </p:pic>
      <p:pic>
        <p:nvPicPr>
          <p:cNvPr id="243" name="Google Shape;243;p33"/>
          <p:cNvPicPr preferRelativeResize="0"/>
          <p:nvPr/>
        </p:nvPicPr>
        <p:blipFill>
          <a:blip r:embed="rId4">
            <a:alphaModFix/>
          </a:blip>
          <a:stretch>
            <a:fillRect/>
          </a:stretch>
        </p:blipFill>
        <p:spPr>
          <a:xfrm>
            <a:off x="2941708" y="1388137"/>
            <a:ext cx="3095267" cy="3008900"/>
          </a:xfrm>
          <a:prstGeom prst="rect">
            <a:avLst/>
          </a:prstGeom>
          <a:noFill/>
          <a:ln>
            <a:noFill/>
          </a:ln>
        </p:spPr>
      </p:pic>
      <p:pic>
        <p:nvPicPr>
          <p:cNvPr id="244" name="Google Shape;244;p33"/>
          <p:cNvPicPr preferRelativeResize="0"/>
          <p:nvPr/>
        </p:nvPicPr>
        <p:blipFill>
          <a:blip r:embed="rId5">
            <a:alphaModFix/>
          </a:blip>
          <a:stretch>
            <a:fillRect/>
          </a:stretch>
        </p:blipFill>
        <p:spPr>
          <a:xfrm>
            <a:off x="0" y="1483650"/>
            <a:ext cx="2997005" cy="291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TEXT</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(image generation)</a:t>
            </a:r>
            <a:endParaRPr b="1" sz="2500">
              <a:solidFill>
                <a:schemeClr val="dk2"/>
              </a:solidFill>
              <a:latin typeface="Source Sans Pro"/>
              <a:ea typeface="Source Sans Pro"/>
              <a:cs typeface="Source Sans Pro"/>
              <a:sym typeface="Source Sans Pro"/>
            </a:endParaRPr>
          </a:p>
        </p:txBody>
      </p:sp>
      <p:pic>
        <p:nvPicPr>
          <p:cNvPr id="250" name="Google Shape;250;p34"/>
          <p:cNvPicPr preferRelativeResize="0"/>
          <p:nvPr/>
        </p:nvPicPr>
        <p:blipFill>
          <a:blip r:embed="rId3">
            <a:alphaModFix/>
          </a:blip>
          <a:stretch>
            <a:fillRect/>
          </a:stretch>
        </p:blipFill>
        <p:spPr>
          <a:xfrm>
            <a:off x="456875" y="1820650"/>
            <a:ext cx="2414150" cy="2346750"/>
          </a:xfrm>
          <a:prstGeom prst="rect">
            <a:avLst/>
          </a:prstGeom>
          <a:noFill/>
          <a:ln>
            <a:noFill/>
          </a:ln>
        </p:spPr>
      </p:pic>
      <p:pic>
        <p:nvPicPr>
          <p:cNvPr id="251" name="Google Shape;251;p34"/>
          <p:cNvPicPr preferRelativeResize="0"/>
          <p:nvPr/>
        </p:nvPicPr>
        <p:blipFill>
          <a:blip r:embed="rId4">
            <a:alphaModFix/>
          </a:blip>
          <a:stretch>
            <a:fillRect/>
          </a:stretch>
        </p:blipFill>
        <p:spPr>
          <a:xfrm>
            <a:off x="3276716" y="1856563"/>
            <a:ext cx="2340234" cy="2274925"/>
          </a:xfrm>
          <a:prstGeom prst="rect">
            <a:avLst/>
          </a:prstGeom>
          <a:noFill/>
          <a:ln>
            <a:noFill/>
          </a:ln>
        </p:spPr>
      </p:pic>
      <p:pic>
        <p:nvPicPr>
          <p:cNvPr id="252" name="Google Shape;252;p34"/>
          <p:cNvPicPr preferRelativeResize="0"/>
          <p:nvPr/>
        </p:nvPicPr>
        <p:blipFill>
          <a:blip r:embed="rId5">
            <a:alphaModFix/>
          </a:blip>
          <a:stretch>
            <a:fillRect/>
          </a:stretch>
        </p:blipFill>
        <p:spPr>
          <a:xfrm>
            <a:off x="6181875" y="1856576"/>
            <a:ext cx="2214375" cy="2152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TEXT</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(style tr</a:t>
            </a:r>
            <a:r>
              <a:rPr b="1" lang="en" sz="2500">
                <a:solidFill>
                  <a:schemeClr val="dk2"/>
                </a:solidFill>
                <a:latin typeface="Source Sans Pro"/>
                <a:ea typeface="Source Sans Pro"/>
                <a:cs typeface="Source Sans Pro"/>
                <a:sym typeface="Source Sans Pro"/>
              </a:rPr>
              <a:t>ansfer</a:t>
            </a:r>
            <a:r>
              <a:rPr b="1" lang="en" sz="2500">
                <a:solidFill>
                  <a:schemeClr val="dk2"/>
                </a:solidFill>
                <a:latin typeface="Source Sans Pro"/>
                <a:ea typeface="Source Sans Pro"/>
                <a:cs typeface="Source Sans Pro"/>
                <a:sym typeface="Source Sans Pro"/>
              </a:rPr>
              <a:t>)</a:t>
            </a:r>
            <a:endParaRPr b="1" sz="2500">
              <a:solidFill>
                <a:schemeClr val="dk2"/>
              </a:solidFill>
              <a:latin typeface="Source Sans Pro"/>
              <a:ea typeface="Source Sans Pro"/>
              <a:cs typeface="Source Sans Pro"/>
              <a:sym typeface="Source Sans Pro"/>
            </a:endParaRPr>
          </a:p>
        </p:txBody>
      </p:sp>
      <p:pic>
        <p:nvPicPr>
          <p:cNvPr id="258" name="Google Shape;258;p35"/>
          <p:cNvPicPr preferRelativeResize="0"/>
          <p:nvPr/>
        </p:nvPicPr>
        <p:blipFill>
          <a:blip r:embed="rId3">
            <a:alphaModFix/>
          </a:blip>
          <a:stretch>
            <a:fillRect/>
          </a:stretch>
        </p:blipFill>
        <p:spPr>
          <a:xfrm>
            <a:off x="164750" y="1557500"/>
            <a:ext cx="2636907" cy="2563319"/>
          </a:xfrm>
          <a:prstGeom prst="rect">
            <a:avLst/>
          </a:prstGeom>
          <a:noFill/>
          <a:ln>
            <a:noFill/>
          </a:ln>
        </p:spPr>
      </p:pic>
      <p:pic>
        <p:nvPicPr>
          <p:cNvPr id="259" name="Google Shape;259;p35"/>
          <p:cNvPicPr preferRelativeResize="0"/>
          <p:nvPr/>
        </p:nvPicPr>
        <p:blipFill>
          <a:blip r:embed="rId4">
            <a:alphaModFix/>
          </a:blip>
          <a:stretch>
            <a:fillRect/>
          </a:stretch>
        </p:blipFill>
        <p:spPr>
          <a:xfrm>
            <a:off x="2898682" y="1497475"/>
            <a:ext cx="2870318" cy="2790216"/>
          </a:xfrm>
          <a:prstGeom prst="rect">
            <a:avLst/>
          </a:prstGeom>
          <a:noFill/>
          <a:ln>
            <a:noFill/>
          </a:ln>
        </p:spPr>
      </p:pic>
      <p:pic>
        <p:nvPicPr>
          <p:cNvPr id="260" name="Google Shape;260;p35"/>
          <p:cNvPicPr preferRelativeResize="0"/>
          <p:nvPr/>
        </p:nvPicPr>
        <p:blipFill>
          <a:blip r:embed="rId5">
            <a:alphaModFix/>
          </a:blip>
          <a:stretch>
            <a:fillRect/>
          </a:stretch>
        </p:blipFill>
        <p:spPr>
          <a:xfrm>
            <a:off x="6022425" y="1557500"/>
            <a:ext cx="2636900" cy="25633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66" name="Google Shape;266;p36"/>
          <p:cNvSpPr txBox="1"/>
          <p:nvPr>
            <p:ph idx="1" type="body"/>
          </p:nvPr>
        </p:nvSpPr>
        <p:spPr>
          <a:xfrm>
            <a:off x="311700" y="1389600"/>
            <a:ext cx="8300100" cy="3179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2"/>
              </a:buClr>
              <a:buSzPts val="2000"/>
              <a:buChar char="●"/>
            </a:pPr>
            <a:r>
              <a:rPr lang="en" sz="2000">
                <a:solidFill>
                  <a:schemeClr val="dk2"/>
                </a:solidFill>
              </a:rPr>
              <a:t>Fine-tuning the text encoder plays a crucial role specially for the task of image generation but its effect is felt less for the task of style transfer from one image to another.</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Fine-tuning the UNet plays the most crucial role for a consistent output for both the tasks.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Fine-tuning of the VAE is necessary for a cleaner and more stable output.</a:t>
            </a:r>
            <a:endParaRPr sz="2000">
              <a:solidFill>
                <a:schemeClr val="dk2"/>
              </a:solidFill>
            </a:endParaRPr>
          </a:p>
          <a:p>
            <a:pPr indent="0" lvl="0" marL="457200" rtl="0" algn="l">
              <a:spcBef>
                <a:spcPts val="1200"/>
              </a:spcBef>
              <a:spcAft>
                <a:spcPts val="1200"/>
              </a:spcAft>
              <a:buNone/>
            </a:pPr>
            <a:r>
              <a:t/>
            </a:r>
            <a:endParaRPr sz="20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Thanks!</a:t>
            </a:r>
            <a:endParaRPr sz="3500"/>
          </a:p>
        </p:txBody>
      </p:sp>
      <p:pic>
        <p:nvPicPr>
          <p:cNvPr id="272" name="Google Shape;272;p37"/>
          <p:cNvPicPr preferRelativeResize="0"/>
          <p:nvPr/>
        </p:nvPicPr>
        <p:blipFill>
          <a:blip r:embed="rId3">
            <a:alphaModFix/>
          </a:blip>
          <a:stretch>
            <a:fillRect/>
          </a:stretch>
        </p:blipFill>
        <p:spPr>
          <a:xfrm>
            <a:off x="4000500" y="0"/>
            <a:ext cx="5143501" cy="5143501"/>
          </a:xfrm>
          <a:prstGeom prst="rect">
            <a:avLst/>
          </a:prstGeom>
          <a:noFill/>
          <a:ln>
            <a:noFill/>
          </a:ln>
        </p:spPr>
      </p:pic>
      <p:sp>
        <p:nvSpPr>
          <p:cNvPr id="273" name="Google Shape;273;p37"/>
          <p:cNvSpPr txBox="1"/>
          <p:nvPr/>
        </p:nvSpPr>
        <p:spPr>
          <a:xfrm>
            <a:off x="148825" y="4092775"/>
            <a:ext cx="27831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Source Sans Pro"/>
                <a:ea typeface="Source Sans Pro"/>
                <a:cs typeface="Source Sans Pro"/>
                <a:sym typeface="Source Sans Pro"/>
              </a:rPr>
              <a:t>Arkadeep Acharya</a:t>
            </a:r>
            <a:endParaRPr sz="18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lt2"/>
                </a:solidFill>
                <a:latin typeface="Source Sans Pro"/>
                <a:ea typeface="Source Sans Pro"/>
                <a:cs typeface="Source Sans Pro"/>
                <a:sym typeface="Source Sans Pro"/>
              </a:rPr>
              <a:t>2101A41</a:t>
            </a:r>
            <a:endParaRPr sz="1800">
              <a:solidFill>
                <a:schemeClr val="lt2"/>
              </a:solidFill>
              <a:latin typeface="Source Sans Pro"/>
              <a:ea typeface="Source Sans Pro"/>
              <a:cs typeface="Source Sans Pro"/>
              <a:sym typeface="Source Sans Pro"/>
            </a:endParaRPr>
          </a:p>
        </p:txBody>
      </p:sp>
      <p:sp>
        <p:nvSpPr>
          <p:cNvPr id="274" name="Google Shape;274;p37"/>
          <p:cNvSpPr txBox="1"/>
          <p:nvPr/>
        </p:nvSpPr>
        <p:spPr>
          <a:xfrm>
            <a:off x="7203275" y="4688100"/>
            <a:ext cx="1875300" cy="245700"/>
          </a:xfrm>
          <a:prstGeom prst="rect">
            <a:avLst/>
          </a:prstGeom>
          <a:noFill/>
          <a:ln>
            <a:noFill/>
          </a:ln>
          <a:effectLst>
            <a:outerShdw rotWithShape="0" algn="bl">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Source Sans Pro"/>
                <a:ea typeface="Source Sans Pro"/>
                <a:cs typeface="Source Sans Pro"/>
                <a:sym typeface="Source Sans Pro"/>
              </a:rPr>
              <a:t>STABLE DIFFUSION 1.5</a:t>
            </a:r>
            <a:endParaRPr b="1" sz="10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chemeClr val="lt1"/>
                </a:solidFill>
                <a:latin typeface="Source Sans Pro"/>
                <a:ea typeface="Source Sans Pro"/>
                <a:cs typeface="Source Sans Pro"/>
                <a:sym typeface="Source Sans Pro"/>
              </a:rPr>
              <a:t>PROMPT: “STYLE TRANSFER”</a:t>
            </a:r>
            <a:endParaRPr b="1" sz="1000">
              <a:solidFill>
                <a:schemeClr val="lt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3">
            <a:alphaModFix/>
          </a:blip>
          <a:srcRect b="3654" l="0" r="0" t="2404"/>
          <a:stretch/>
        </p:blipFill>
        <p:spPr>
          <a:xfrm>
            <a:off x="1594500" y="905875"/>
            <a:ext cx="7476351" cy="3942000"/>
          </a:xfrm>
          <a:prstGeom prst="rect">
            <a:avLst/>
          </a:prstGeom>
          <a:noFill/>
          <a:ln>
            <a:noFill/>
          </a:ln>
        </p:spPr>
      </p:pic>
      <p:sp>
        <p:nvSpPr>
          <p:cNvPr id="75" name="Google Shape;75;p15"/>
          <p:cNvSpPr txBox="1"/>
          <p:nvPr>
            <p:ph type="title"/>
          </p:nvPr>
        </p:nvSpPr>
        <p:spPr>
          <a:xfrm>
            <a:off x="0" y="238825"/>
            <a:ext cx="91440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METHODOLOGY</a:t>
            </a:r>
            <a:endParaRPr u="sng"/>
          </a:p>
        </p:txBody>
      </p:sp>
      <p:pic>
        <p:nvPicPr>
          <p:cNvPr id="76" name="Google Shape;76;p15"/>
          <p:cNvPicPr preferRelativeResize="0"/>
          <p:nvPr/>
        </p:nvPicPr>
        <p:blipFill>
          <a:blip r:embed="rId4">
            <a:alphaModFix/>
          </a:blip>
          <a:stretch>
            <a:fillRect/>
          </a:stretch>
        </p:blipFill>
        <p:spPr>
          <a:xfrm>
            <a:off x="1594500" y="1975425"/>
            <a:ext cx="507100" cy="5115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7" name="Google Shape;77;p15"/>
          <p:cNvPicPr preferRelativeResize="0"/>
          <p:nvPr/>
        </p:nvPicPr>
        <p:blipFill>
          <a:blip r:embed="rId5">
            <a:alphaModFix/>
          </a:blip>
          <a:stretch>
            <a:fillRect/>
          </a:stretch>
        </p:blipFill>
        <p:spPr>
          <a:xfrm>
            <a:off x="8509800" y="2005214"/>
            <a:ext cx="507100" cy="495886"/>
          </a:xfrm>
          <a:prstGeom prst="rect">
            <a:avLst/>
          </a:prstGeom>
          <a:noFill/>
          <a:ln cap="flat" cmpd="sng" w="9525">
            <a:solidFill>
              <a:schemeClr val="dk2"/>
            </a:solidFill>
            <a:prstDash val="solid"/>
            <a:round/>
            <a:headEnd len="sm" w="sm" type="none"/>
            <a:tailEnd len="sm" w="sm" type="none"/>
          </a:ln>
        </p:spPr>
      </p:pic>
      <p:sp>
        <p:nvSpPr>
          <p:cNvPr id="78" name="Google Shape;78;p15"/>
          <p:cNvSpPr/>
          <p:nvPr/>
        </p:nvSpPr>
        <p:spPr>
          <a:xfrm>
            <a:off x="1670425" y="3156850"/>
            <a:ext cx="672600" cy="14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p:txBody>
      </p:sp>
      <p:sp>
        <p:nvSpPr>
          <p:cNvPr id="79" name="Google Shape;79;p15"/>
          <p:cNvSpPr txBox="1"/>
          <p:nvPr/>
        </p:nvSpPr>
        <p:spPr>
          <a:xfrm>
            <a:off x="1491075" y="2976075"/>
            <a:ext cx="951900" cy="1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Source Sans Pro"/>
                <a:ea typeface="Source Sans Pro"/>
                <a:cs typeface="Source Sans Pro"/>
                <a:sym typeface="Source Sans Pro"/>
              </a:rPr>
              <a:t>An image in the style of ##</a:t>
            </a:r>
            <a:endParaRPr sz="900">
              <a:solidFill>
                <a:schemeClr val="dk2"/>
              </a:solidFill>
              <a:latin typeface="Source Sans Pro"/>
              <a:ea typeface="Source Sans Pro"/>
              <a:cs typeface="Source Sans Pro"/>
              <a:sym typeface="Source Sans Pro"/>
            </a:endParaRPr>
          </a:p>
        </p:txBody>
      </p:sp>
      <p:sp>
        <p:nvSpPr>
          <p:cNvPr id="80" name="Google Shape;80;p15"/>
          <p:cNvSpPr/>
          <p:nvPr/>
        </p:nvSpPr>
        <p:spPr>
          <a:xfrm rot="5400000">
            <a:off x="2542304" y="3921875"/>
            <a:ext cx="429600" cy="219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 name="Google Shape;81;p15"/>
          <p:cNvSpPr/>
          <p:nvPr/>
        </p:nvSpPr>
        <p:spPr>
          <a:xfrm rot="-5400000">
            <a:off x="2830396" y="3921794"/>
            <a:ext cx="429600" cy="219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 name="Google Shape;82;p15"/>
          <p:cNvSpPr/>
          <p:nvPr/>
        </p:nvSpPr>
        <p:spPr>
          <a:xfrm rot="5400000">
            <a:off x="4885454" y="4437425"/>
            <a:ext cx="429600" cy="219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 name="Google Shape;83;p15"/>
          <p:cNvSpPr/>
          <p:nvPr/>
        </p:nvSpPr>
        <p:spPr>
          <a:xfrm rot="-5400000">
            <a:off x="5173546" y="4437344"/>
            <a:ext cx="429600" cy="219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84" name="Google Shape;84;p15"/>
          <p:cNvPicPr preferRelativeResize="0"/>
          <p:nvPr/>
        </p:nvPicPr>
        <p:blipFill>
          <a:blip r:embed="rId6">
            <a:alphaModFix/>
          </a:blip>
          <a:stretch>
            <a:fillRect/>
          </a:stretch>
        </p:blipFill>
        <p:spPr>
          <a:xfrm>
            <a:off x="7942475" y="1718775"/>
            <a:ext cx="276650" cy="286451"/>
          </a:xfrm>
          <a:prstGeom prst="rect">
            <a:avLst/>
          </a:prstGeom>
          <a:noFill/>
          <a:ln>
            <a:noFill/>
          </a:ln>
        </p:spPr>
      </p:pic>
      <p:pic>
        <p:nvPicPr>
          <p:cNvPr id="85" name="Google Shape;85;p15"/>
          <p:cNvPicPr preferRelativeResize="0"/>
          <p:nvPr/>
        </p:nvPicPr>
        <p:blipFill>
          <a:blip r:embed="rId6">
            <a:alphaModFix/>
          </a:blip>
          <a:stretch>
            <a:fillRect/>
          </a:stretch>
        </p:blipFill>
        <p:spPr>
          <a:xfrm>
            <a:off x="2492975" y="1775925"/>
            <a:ext cx="276650" cy="286451"/>
          </a:xfrm>
          <a:prstGeom prst="rect">
            <a:avLst/>
          </a:prstGeom>
          <a:noFill/>
          <a:ln>
            <a:noFill/>
          </a:ln>
        </p:spPr>
      </p:pic>
      <p:pic>
        <p:nvPicPr>
          <p:cNvPr id="86" name="Google Shape;86;p15"/>
          <p:cNvPicPr preferRelativeResize="0"/>
          <p:nvPr/>
        </p:nvPicPr>
        <p:blipFill>
          <a:blip r:embed="rId6">
            <a:alphaModFix/>
          </a:blip>
          <a:stretch>
            <a:fillRect/>
          </a:stretch>
        </p:blipFill>
        <p:spPr>
          <a:xfrm>
            <a:off x="2442975" y="2976075"/>
            <a:ext cx="276650" cy="286451"/>
          </a:xfrm>
          <a:prstGeom prst="rect">
            <a:avLst/>
          </a:prstGeom>
          <a:noFill/>
          <a:ln>
            <a:noFill/>
          </a:ln>
        </p:spPr>
      </p:pic>
      <p:pic>
        <p:nvPicPr>
          <p:cNvPr id="87" name="Google Shape;87;p15"/>
          <p:cNvPicPr preferRelativeResize="0"/>
          <p:nvPr/>
        </p:nvPicPr>
        <p:blipFill>
          <a:blip r:embed="rId6">
            <a:alphaModFix/>
          </a:blip>
          <a:stretch>
            <a:fillRect/>
          </a:stretch>
        </p:blipFill>
        <p:spPr>
          <a:xfrm>
            <a:off x="5155925" y="3088175"/>
            <a:ext cx="276650" cy="286451"/>
          </a:xfrm>
          <a:prstGeom prst="rect">
            <a:avLst/>
          </a:prstGeom>
          <a:noFill/>
          <a:ln>
            <a:noFill/>
          </a:ln>
        </p:spPr>
      </p:pic>
      <p:pic>
        <p:nvPicPr>
          <p:cNvPr id="88" name="Google Shape;88;p15"/>
          <p:cNvPicPr preferRelativeResize="0"/>
          <p:nvPr/>
        </p:nvPicPr>
        <p:blipFill>
          <a:blip r:embed="rId7">
            <a:alphaModFix/>
          </a:blip>
          <a:stretch>
            <a:fillRect/>
          </a:stretch>
        </p:blipFill>
        <p:spPr>
          <a:xfrm>
            <a:off x="5381499" y="4182510"/>
            <a:ext cx="219000" cy="298716"/>
          </a:xfrm>
          <a:prstGeom prst="rect">
            <a:avLst/>
          </a:prstGeom>
          <a:noFill/>
          <a:ln>
            <a:noFill/>
          </a:ln>
        </p:spPr>
      </p:pic>
      <p:pic>
        <p:nvPicPr>
          <p:cNvPr id="89" name="Google Shape;89;p15"/>
          <p:cNvPicPr preferRelativeResize="0"/>
          <p:nvPr/>
        </p:nvPicPr>
        <p:blipFill>
          <a:blip r:embed="rId7">
            <a:alphaModFix/>
          </a:blip>
          <a:stretch>
            <a:fillRect/>
          </a:stretch>
        </p:blipFill>
        <p:spPr>
          <a:xfrm>
            <a:off x="3045474" y="3668160"/>
            <a:ext cx="219000" cy="298716"/>
          </a:xfrm>
          <a:prstGeom prst="rect">
            <a:avLst/>
          </a:prstGeom>
          <a:noFill/>
          <a:ln>
            <a:noFill/>
          </a:ln>
        </p:spPr>
      </p:pic>
      <p:sp>
        <p:nvSpPr>
          <p:cNvPr id="90" name="Google Shape;90;p15"/>
          <p:cNvSpPr/>
          <p:nvPr/>
        </p:nvSpPr>
        <p:spPr>
          <a:xfrm rot="5400000">
            <a:off x="7478629" y="3773525"/>
            <a:ext cx="429600" cy="219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 name="Google Shape;91;p15"/>
          <p:cNvSpPr/>
          <p:nvPr/>
        </p:nvSpPr>
        <p:spPr>
          <a:xfrm rot="-5400000">
            <a:off x="7766721" y="3773444"/>
            <a:ext cx="429600" cy="219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92" name="Google Shape;92;p15"/>
          <p:cNvPicPr preferRelativeResize="0"/>
          <p:nvPr/>
        </p:nvPicPr>
        <p:blipFill>
          <a:blip r:embed="rId7">
            <a:alphaModFix/>
          </a:blip>
          <a:stretch>
            <a:fillRect/>
          </a:stretch>
        </p:blipFill>
        <p:spPr>
          <a:xfrm>
            <a:off x="7694651" y="4052383"/>
            <a:ext cx="314946" cy="429601"/>
          </a:xfrm>
          <a:prstGeom prst="rect">
            <a:avLst/>
          </a:prstGeom>
          <a:noFill/>
          <a:ln>
            <a:noFill/>
          </a:ln>
        </p:spPr>
      </p:pic>
      <p:pic>
        <p:nvPicPr>
          <p:cNvPr id="93" name="Google Shape;93;p15"/>
          <p:cNvPicPr preferRelativeResize="0"/>
          <p:nvPr/>
        </p:nvPicPr>
        <p:blipFill>
          <a:blip r:embed="rId6">
            <a:alphaModFix/>
          </a:blip>
          <a:stretch>
            <a:fillRect/>
          </a:stretch>
        </p:blipFill>
        <p:spPr>
          <a:xfrm>
            <a:off x="7644675" y="4450000"/>
            <a:ext cx="414903" cy="429599"/>
          </a:xfrm>
          <a:prstGeom prst="rect">
            <a:avLst/>
          </a:prstGeom>
          <a:noFill/>
          <a:ln>
            <a:noFill/>
          </a:ln>
        </p:spPr>
      </p:pic>
      <p:sp>
        <p:nvSpPr>
          <p:cNvPr id="94" name="Google Shape;94;p15"/>
          <p:cNvSpPr txBox="1"/>
          <p:nvPr/>
        </p:nvSpPr>
        <p:spPr>
          <a:xfrm>
            <a:off x="8091025" y="3600200"/>
            <a:ext cx="10170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Source Sans Pro"/>
                <a:ea typeface="Source Sans Pro"/>
                <a:cs typeface="Source Sans Pro"/>
                <a:sym typeface="Source Sans Pro"/>
              </a:rPr>
              <a:t>:LoRA Adapters</a:t>
            </a:r>
            <a:endParaRPr sz="1200">
              <a:solidFill>
                <a:schemeClr val="dk2"/>
              </a:solidFill>
              <a:latin typeface="Source Sans Pro"/>
              <a:ea typeface="Source Sans Pro"/>
              <a:cs typeface="Source Sans Pro"/>
              <a:sym typeface="Source Sans Pro"/>
            </a:endParaRPr>
          </a:p>
        </p:txBody>
      </p:sp>
      <p:sp>
        <p:nvSpPr>
          <p:cNvPr id="95" name="Google Shape;95;p15"/>
          <p:cNvSpPr txBox="1"/>
          <p:nvPr/>
        </p:nvSpPr>
        <p:spPr>
          <a:xfrm>
            <a:off x="8319775" y="4152725"/>
            <a:ext cx="7293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a:t>
            </a:r>
            <a:r>
              <a:rPr lang="en" sz="1200">
                <a:solidFill>
                  <a:schemeClr val="dk2"/>
                </a:solidFill>
                <a:latin typeface="Source Sans Pro"/>
                <a:ea typeface="Source Sans Pro"/>
                <a:cs typeface="Source Sans Pro"/>
                <a:sym typeface="Source Sans Pro"/>
              </a:rPr>
              <a:t>Train</a:t>
            </a:r>
            <a:endParaRPr sz="1200">
              <a:solidFill>
                <a:schemeClr val="dk2"/>
              </a:solidFill>
              <a:latin typeface="Source Sans Pro"/>
              <a:ea typeface="Source Sans Pro"/>
              <a:cs typeface="Source Sans Pro"/>
              <a:sym typeface="Source Sans Pro"/>
            </a:endParaRPr>
          </a:p>
        </p:txBody>
      </p:sp>
      <p:sp>
        <p:nvSpPr>
          <p:cNvPr id="96" name="Google Shape;96;p15"/>
          <p:cNvSpPr txBox="1"/>
          <p:nvPr/>
        </p:nvSpPr>
        <p:spPr>
          <a:xfrm>
            <a:off x="8319775" y="4481975"/>
            <a:ext cx="7293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a:t>
            </a:r>
            <a:r>
              <a:rPr lang="en" sz="1200">
                <a:solidFill>
                  <a:schemeClr val="dk2"/>
                </a:solidFill>
                <a:latin typeface="Source Sans Pro"/>
                <a:ea typeface="Source Sans Pro"/>
                <a:cs typeface="Source Sans Pro"/>
                <a:sym typeface="Source Sans Pro"/>
              </a:rPr>
              <a:t>Frozen</a:t>
            </a:r>
            <a:endParaRPr sz="1200">
              <a:solidFill>
                <a:schemeClr val="dk2"/>
              </a:solidFill>
              <a:latin typeface="Source Sans Pro"/>
              <a:ea typeface="Source Sans Pro"/>
              <a:cs typeface="Source Sans Pro"/>
              <a:sym typeface="Source Sans Pro"/>
            </a:endParaRPr>
          </a:p>
        </p:txBody>
      </p:sp>
      <p:sp>
        <p:nvSpPr>
          <p:cNvPr id="97" name="Google Shape;97;p15"/>
          <p:cNvSpPr txBox="1"/>
          <p:nvPr/>
        </p:nvSpPr>
        <p:spPr>
          <a:xfrm>
            <a:off x="111625" y="1138525"/>
            <a:ext cx="1558800" cy="3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1)LoRA Adapter on CLIP Encoder ,Conditional-Unet and C-VAE</a:t>
            </a:r>
            <a:endParaRPr>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2)Plan to take a few shot approach with style transfer using only 8 images of the paradigm under consideration in that </a:t>
            </a:r>
            <a:r>
              <a:rPr lang="en">
                <a:solidFill>
                  <a:schemeClr val="dk2"/>
                </a:solidFill>
                <a:latin typeface="Source Sans Pro"/>
                <a:ea typeface="Source Sans Pro"/>
                <a:cs typeface="Source Sans Pro"/>
                <a:sym typeface="Source Sans Pro"/>
              </a:rPr>
              <a:t>particular</a:t>
            </a:r>
            <a:r>
              <a:rPr lang="en">
                <a:solidFill>
                  <a:schemeClr val="dk2"/>
                </a:solidFill>
                <a:latin typeface="Source Sans Pro"/>
                <a:ea typeface="Source Sans Pro"/>
                <a:cs typeface="Source Sans Pro"/>
                <a:sym typeface="Source Sans Pro"/>
              </a:rPr>
              <a:t> style</a:t>
            </a:r>
            <a:endParaRPr>
              <a:solidFill>
                <a:schemeClr val="dk2"/>
              </a:solidFill>
              <a:latin typeface="Source Sans Pro"/>
              <a:ea typeface="Source Sans Pro"/>
              <a:cs typeface="Source Sans Pro"/>
              <a:sym typeface="Source Sans Pro"/>
            </a:endParaRPr>
          </a:p>
        </p:txBody>
      </p:sp>
      <p:sp>
        <p:nvSpPr>
          <p:cNvPr id="98" name="Google Shape;98;p15"/>
          <p:cNvSpPr/>
          <p:nvPr/>
        </p:nvSpPr>
        <p:spPr>
          <a:xfrm rot="-5400000">
            <a:off x="3049396" y="2669869"/>
            <a:ext cx="429600" cy="219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 name="Google Shape;99;p15"/>
          <p:cNvSpPr/>
          <p:nvPr/>
        </p:nvSpPr>
        <p:spPr>
          <a:xfrm rot="5400000">
            <a:off x="2761304" y="2669875"/>
            <a:ext cx="429600" cy="219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100" name="Google Shape;100;p15"/>
          <p:cNvPicPr preferRelativeResize="0"/>
          <p:nvPr/>
        </p:nvPicPr>
        <p:blipFill>
          <a:blip r:embed="rId7">
            <a:alphaModFix/>
          </a:blip>
          <a:stretch>
            <a:fillRect/>
          </a:stretch>
        </p:blipFill>
        <p:spPr>
          <a:xfrm>
            <a:off x="3264474" y="2394431"/>
            <a:ext cx="219000" cy="2987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36750" y="935850"/>
            <a:ext cx="8470500" cy="340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RESULTS FOR</a:t>
            </a:r>
            <a:endParaRPr sz="4300"/>
          </a:p>
          <a:p>
            <a:pPr indent="0" lvl="0" marL="0" rtl="0" algn="ctr">
              <a:spcBef>
                <a:spcPts val="0"/>
              </a:spcBef>
              <a:spcAft>
                <a:spcPts val="0"/>
              </a:spcAft>
              <a:buNone/>
            </a:pPr>
            <a:r>
              <a:rPr lang="en" sz="4300"/>
              <a:t>IMAGE GENERATION and </a:t>
            </a:r>
            <a:endParaRPr sz="4300"/>
          </a:p>
          <a:p>
            <a:pPr indent="0" lvl="0" marL="0" rtl="0" algn="ctr">
              <a:spcBef>
                <a:spcPts val="0"/>
              </a:spcBef>
              <a:spcAft>
                <a:spcPts val="0"/>
              </a:spcAft>
              <a:buNone/>
            </a:pPr>
            <a:r>
              <a:rPr lang="en" sz="4300"/>
              <a:t>STYLE TRANSFER BY CHANGING THE TRAINABLE LAYERS</a:t>
            </a:r>
            <a:endParaRPr sz="4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IMAGES USED FOR THE ANALYSIS OF STYLE TRANSFER:</a:t>
            </a:r>
            <a:endParaRPr/>
          </a:p>
        </p:txBody>
      </p:sp>
      <p:sp>
        <p:nvSpPr>
          <p:cNvPr id="111" name="Google Shape;111;p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17"/>
          <p:cNvPicPr preferRelativeResize="0"/>
          <p:nvPr/>
        </p:nvPicPr>
        <p:blipFill rotWithShape="1">
          <a:blip r:embed="rId3">
            <a:alphaModFix/>
          </a:blip>
          <a:srcRect b="8223" l="10921" r="0" t="0"/>
          <a:stretch/>
        </p:blipFill>
        <p:spPr>
          <a:xfrm>
            <a:off x="491075" y="1560263"/>
            <a:ext cx="2628625" cy="2632650"/>
          </a:xfrm>
          <a:prstGeom prst="rect">
            <a:avLst/>
          </a:prstGeom>
          <a:noFill/>
          <a:ln>
            <a:noFill/>
          </a:ln>
        </p:spPr>
      </p:pic>
      <p:pic>
        <p:nvPicPr>
          <p:cNvPr id="113" name="Google Shape;113;p17"/>
          <p:cNvPicPr preferRelativeResize="0"/>
          <p:nvPr/>
        </p:nvPicPr>
        <p:blipFill rotWithShape="1">
          <a:blip r:embed="rId4">
            <a:alphaModFix/>
          </a:blip>
          <a:srcRect b="7808" l="10913" r="0" t="0"/>
          <a:stretch/>
        </p:blipFill>
        <p:spPr>
          <a:xfrm>
            <a:off x="3405238" y="1575500"/>
            <a:ext cx="2586775" cy="2602175"/>
          </a:xfrm>
          <a:prstGeom prst="rect">
            <a:avLst/>
          </a:prstGeom>
          <a:noFill/>
          <a:ln>
            <a:noFill/>
          </a:ln>
        </p:spPr>
      </p:pic>
      <p:pic>
        <p:nvPicPr>
          <p:cNvPr id="114" name="Google Shape;114;p17"/>
          <p:cNvPicPr preferRelativeResize="0"/>
          <p:nvPr/>
        </p:nvPicPr>
        <p:blipFill>
          <a:blip r:embed="rId5">
            <a:alphaModFix/>
          </a:blip>
          <a:stretch>
            <a:fillRect/>
          </a:stretch>
        </p:blipFill>
        <p:spPr>
          <a:xfrm>
            <a:off x="6277550" y="1606125"/>
            <a:ext cx="2586774" cy="2586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555600"/>
            <a:ext cx="3379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STYLE: CLIPART</a:t>
            </a:r>
            <a:endParaRPr sz="3200"/>
          </a:p>
        </p:txBody>
      </p:sp>
      <p:pic>
        <p:nvPicPr>
          <p:cNvPr id="120" name="Google Shape;120;p18"/>
          <p:cNvPicPr preferRelativeResize="0"/>
          <p:nvPr/>
        </p:nvPicPr>
        <p:blipFill>
          <a:blip r:embed="rId3">
            <a:alphaModFix/>
          </a:blip>
          <a:stretch>
            <a:fillRect/>
          </a:stretch>
        </p:blipFill>
        <p:spPr>
          <a:xfrm>
            <a:off x="631350" y="1489900"/>
            <a:ext cx="2740201" cy="2740201"/>
          </a:xfrm>
          <a:prstGeom prst="rect">
            <a:avLst/>
          </a:prstGeom>
          <a:noFill/>
          <a:ln cap="flat" cmpd="sng" w="19050">
            <a:solidFill>
              <a:schemeClr val="dk2"/>
            </a:solidFill>
            <a:prstDash val="solid"/>
            <a:round/>
            <a:headEnd len="sm" w="sm" type="none"/>
            <a:tailEnd len="sm" w="sm" type="none"/>
          </a:ln>
        </p:spPr>
      </p:pic>
      <p:pic>
        <p:nvPicPr>
          <p:cNvPr id="121" name="Google Shape;121;p18"/>
          <p:cNvPicPr preferRelativeResize="0"/>
          <p:nvPr/>
        </p:nvPicPr>
        <p:blipFill>
          <a:blip r:embed="rId4">
            <a:alphaModFix/>
          </a:blip>
          <a:stretch>
            <a:fillRect/>
          </a:stretch>
        </p:blipFill>
        <p:spPr>
          <a:xfrm>
            <a:off x="3863526" y="203701"/>
            <a:ext cx="2368026" cy="2368049"/>
          </a:xfrm>
          <a:prstGeom prst="rect">
            <a:avLst/>
          </a:prstGeom>
          <a:noFill/>
          <a:ln cap="flat" cmpd="sng" w="19050">
            <a:solidFill>
              <a:schemeClr val="dk2"/>
            </a:solidFill>
            <a:prstDash val="solid"/>
            <a:round/>
            <a:headEnd len="sm" w="sm" type="none"/>
            <a:tailEnd len="sm" w="sm" type="none"/>
          </a:ln>
        </p:spPr>
      </p:pic>
      <p:pic>
        <p:nvPicPr>
          <p:cNvPr id="122" name="Google Shape;122;p18"/>
          <p:cNvPicPr preferRelativeResize="0"/>
          <p:nvPr/>
        </p:nvPicPr>
        <p:blipFill>
          <a:blip r:embed="rId5">
            <a:alphaModFix/>
          </a:blip>
          <a:stretch>
            <a:fillRect/>
          </a:stretch>
        </p:blipFill>
        <p:spPr>
          <a:xfrm>
            <a:off x="6636574" y="1635300"/>
            <a:ext cx="2368026" cy="2368026"/>
          </a:xfrm>
          <a:prstGeom prst="rect">
            <a:avLst/>
          </a:prstGeom>
          <a:noFill/>
          <a:ln cap="flat" cmpd="sng" w="19050">
            <a:solidFill>
              <a:schemeClr val="dk2"/>
            </a:solidFill>
            <a:prstDash val="solid"/>
            <a:round/>
            <a:headEnd len="sm" w="sm" type="none"/>
            <a:tailEnd len="sm" w="sm" type="none"/>
          </a:ln>
        </p:spPr>
      </p:pic>
      <p:pic>
        <p:nvPicPr>
          <p:cNvPr id="123" name="Google Shape;123;p18"/>
          <p:cNvPicPr preferRelativeResize="0"/>
          <p:nvPr/>
        </p:nvPicPr>
        <p:blipFill>
          <a:blip r:embed="rId6">
            <a:alphaModFix/>
          </a:blip>
          <a:stretch>
            <a:fillRect/>
          </a:stretch>
        </p:blipFill>
        <p:spPr>
          <a:xfrm>
            <a:off x="3863525" y="2679500"/>
            <a:ext cx="2368026" cy="21647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291975" y="688775"/>
            <a:ext cx="3219300" cy="45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20"/>
              <a:t>WITH FT. ALL (image generation)</a:t>
            </a:r>
            <a:endParaRPr sz="2420"/>
          </a:p>
        </p:txBody>
      </p:sp>
      <p:pic>
        <p:nvPicPr>
          <p:cNvPr id="129" name="Google Shape;129;p19"/>
          <p:cNvPicPr preferRelativeResize="0"/>
          <p:nvPr/>
        </p:nvPicPr>
        <p:blipFill>
          <a:blip r:embed="rId3">
            <a:alphaModFix/>
          </a:blip>
          <a:stretch>
            <a:fillRect/>
          </a:stretch>
        </p:blipFill>
        <p:spPr>
          <a:xfrm>
            <a:off x="162925" y="1553900"/>
            <a:ext cx="2773400" cy="2695997"/>
          </a:xfrm>
          <a:prstGeom prst="rect">
            <a:avLst/>
          </a:prstGeom>
          <a:noFill/>
          <a:ln>
            <a:noFill/>
          </a:ln>
        </p:spPr>
      </p:pic>
      <p:pic>
        <p:nvPicPr>
          <p:cNvPr id="130" name="Google Shape;130;p19"/>
          <p:cNvPicPr preferRelativeResize="0"/>
          <p:nvPr/>
        </p:nvPicPr>
        <p:blipFill>
          <a:blip r:embed="rId4">
            <a:alphaModFix/>
          </a:blip>
          <a:stretch>
            <a:fillRect/>
          </a:stretch>
        </p:blipFill>
        <p:spPr>
          <a:xfrm>
            <a:off x="3057799" y="1591275"/>
            <a:ext cx="2696525" cy="2621257"/>
          </a:xfrm>
          <a:prstGeom prst="rect">
            <a:avLst/>
          </a:prstGeom>
          <a:noFill/>
          <a:ln>
            <a:noFill/>
          </a:ln>
        </p:spPr>
      </p:pic>
      <p:pic>
        <p:nvPicPr>
          <p:cNvPr id="131" name="Google Shape;131;p19"/>
          <p:cNvPicPr preferRelativeResize="0"/>
          <p:nvPr/>
        </p:nvPicPr>
        <p:blipFill>
          <a:blip r:embed="rId5">
            <a:alphaModFix/>
          </a:blip>
          <a:stretch>
            <a:fillRect/>
          </a:stretch>
        </p:blipFill>
        <p:spPr>
          <a:xfrm>
            <a:off x="5875800" y="1420725"/>
            <a:ext cx="2871945" cy="279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291975" y="688775"/>
            <a:ext cx="3219300" cy="45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20"/>
              <a:t>WITH FT. ALL</a:t>
            </a:r>
            <a:endParaRPr sz="2420"/>
          </a:p>
          <a:p>
            <a:pPr indent="0" lvl="0" marL="0" rtl="0" algn="ctr">
              <a:spcBef>
                <a:spcPts val="0"/>
              </a:spcBef>
              <a:spcAft>
                <a:spcPts val="0"/>
              </a:spcAft>
              <a:buSzPts val="990"/>
              <a:buNone/>
            </a:pPr>
            <a:r>
              <a:rPr lang="en" sz="2420"/>
              <a:t> (style transfer)</a:t>
            </a:r>
            <a:endParaRPr sz="2420"/>
          </a:p>
        </p:txBody>
      </p:sp>
      <p:pic>
        <p:nvPicPr>
          <p:cNvPr id="137" name="Google Shape;137;p20"/>
          <p:cNvPicPr preferRelativeResize="0"/>
          <p:nvPr/>
        </p:nvPicPr>
        <p:blipFill>
          <a:blip r:embed="rId3">
            <a:alphaModFix/>
          </a:blip>
          <a:stretch>
            <a:fillRect/>
          </a:stretch>
        </p:blipFill>
        <p:spPr>
          <a:xfrm>
            <a:off x="362025" y="1276500"/>
            <a:ext cx="2782475" cy="2704825"/>
          </a:xfrm>
          <a:prstGeom prst="rect">
            <a:avLst/>
          </a:prstGeom>
          <a:noFill/>
          <a:ln>
            <a:noFill/>
          </a:ln>
        </p:spPr>
      </p:pic>
      <p:pic>
        <p:nvPicPr>
          <p:cNvPr id="138" name="Google Shape;138;p20"/>
          <p:cNvPicPr preferRelativeResize="0"/>
          <p:nvPr/>
        </p:nvPicPr>
        <p:blipFill>
          <a:blip r:embed="rId4">
            <a:alphaModFix/>
          </a:blip>
          <a:stretch>
            <a:fillRect/>
          </a:stretch>
        </p:blipFill>
        <p:spPr>
          <a:xfrm>
            <a:off x="6325300" y="1400575"/>
            <a:ext cx="2527200" cy="2456675"/>
          </a:xfrm>
          <a:prstGeom prst="rect">
            <a:avLst/>
          </a:prstGeom>
          <a:noFill/>
          <a:ln>
            <a:noFill/>
          </a:ln>
        </p:spPr>
      </p:pic>
      <p:pic>
        <p:nvPicPr>
          <p:cNvPr id="139" name="Google Shape;139;p20"/>
          <p:cNvPicPr preferRelativeResize="0"/>
          <p:nvPr/>
        </p:nvPicPr>
        <p:blipFill>
          <a:blip r:embed="rId5">
            <a:alphaModFix/>
          </a:blip>
          <a:stretch>
            <a:fillRect/>
          </a:stretch>
        </p:blipFill>
        <p:spPr>
          <a:xfrm>
            <a:off x="3296900" y="1291475"/>
            <a:ext cx="2876000" cy="27957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nvSpPr>
        <p:spPr>
          <a:xfrm>
            <a:off x="164750" y="411625"/>
            <a:ext cx="3870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WITHOUT FT. VAE</a:t>
            </a:r>
            <a:endParaRPr b="1" sz="25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chemeClr val="dk2"/>
                </a:solidFill>
                <a:latin typeface="Source Sans Pro"/>
                <a:ea typeface="Source Sans Pro"/>
                <a:cs typeface="Source Sans Pro"/>
                <a:sym typeface="Source Sans Pro"/>
              </a:rPr>
              <a:t>(image generation)</a:t>
            </a:r>
            <a:endParaRPr b="1" sz="2500">
              <a:solidFill>
                <a:schemeClr val="dk2"/>
              </a:solidFill>
              <a:latin typeface="Source Sans Pro"/>
              <a:ea typeface="Source Sans Pro"/>
              <a:cs typeface="Source Sans Pro"/>
              <a:sym typeface="Source Sans Pro"/>
            </a:endParaRPr>
          </a:p>
        </p:txBody>
      </p:sp>
      <p:pic>
        <p:nvPicPr>
          <p:cNvPr id="145" name="Google Shape;145;p21"/>
          <p:cNvPicPr preferRelativeResize="0"/>
          <p:nvPr/>
        </p:nvPicPr>
        <p:blipFill>
          <a:blip r:embed="rId3">
            <a:alphaModFix/>
          </a:blip>
          <a:stretch>
            <a:fillRect/>
          </a:stretch>
        </p:blipFill>
        <p:spPr>
          <a:xfrm>
            <a:off x="6419700" y="1557275"/>
            <a:ext cx="2575150" cy="2503275"/>
          </a:xfrm>
          <a:prstGeom prst="rect">
            <a:avLst/>
          </a:prstGeom>
          <a:noFill/>
          <a:ln>
            <a:noFill/>
          </a:ln>
        </p:spPr>
      </p:pic>
      <p:pic>
        <p:nvPicPr>
          <p:cNvPr id="146" name="Google Shape;146;p21"/>
          <p:cNvPicPr preferRelativeResize="0"/>
          <p:nvPr/>
        </p:nvPicPr>
        <p:blipFill>
          <a:blip r:embed="rId4">
            <a:alphaModFix/>
          </a:blip>
          <a:stretch>
            <a:fillRect/>
          </a:stretch>
        </p:blipFill>
        <p:spPr>
          <a:xfrm>
            <a:off x="545316" y="1671450"/>
            <a:ext cx="2340234" cy="2274925"/>
          </a:xfrm>
          <a:prstGeom prst="rect">
            <a:avLst/>
          </a:prstGeom>
          <a:noFill/>
          <a:ln>
            <a:noFill/>
          </a:ln>
        </p:spPr>
      </p:pic>
      <p:pic>
        <p:nvPicPr>
          <p:cNvPr id="147" name="Google Shape;147;p21"/>
          <p:cNvPicPr preferRelativeResize="0"/>
          <p:nvPr/>
        </p:nvPicPr>
        <p:blipFill>
          <a:blip r:embed="rId5">
            <a:alphaModFix/>
          </a:blip>
          <a:stretch>
            <a:fillRect/>
          </a:stretch>
        </p:blipFill>
        <p:spPr>
          <a:xfrm>
            <a:off x="3530275" y="1671462"/>
            <a:ext cx="2340224" cy="22749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